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487" r:id="rId4"/>
    <p:sldId id="449" r:id="rId5"/>
    <p:sldId id="450" r:id="rId6"/>
    <p:sldId id="451" r:id="rId7"/>
    <p:sldId id="453" r:id="rId8"/>
    <p:sldId id="452" r:id="rId9"/>
    <p:sldId id="463" r:id="rId10"/>
    <p:sldId id="460" r:id="rId11"/>
    <p:sldId id="461" r:id="rId12"/>
    <p:sldId id="349" r:id="rId13"/>
    <p:sldId id="462" r:id="rId14"/>
    <p:sldId id="351" r:id="rId15"/>
    <p:sldId id="454" r:id="rId16"/>
    <p:sldId id="350" r:id="rId17"/>
    <p:sldId id="493" r:id="rId18"/>
    <p:sldId id="490" r:id="rId19"/>
    <p:sldId id="352" r:id="rId20"/>
    <p:sldId id="346" r:id="rId21"/>
    <p:sldId id="491" r:id="rId22"/>
    <p:sldId id="494" r:id="rId23"/>
    <p:sldId id="342" r:id="rId24"/>
    <p:sldId id="488" r:id="rId25"/>
    <p:sldId id="341" r:id="rId26"/>
    <p:sldId id="465" r:id="rId27"/>
    <p:sldId id="415" r:id="rId28"/>
    <p:sldId id="489" r:id="rId29"/>
    <p:sldId id="495" r:id="rId30"/>
    <p:sldId id="492" r:id="rId31"/>
    <p:sldId id="344" r:id="rId32"/>
    <p:sldId id="345" r:id="rId33"/>
    <p:sldId id="496" r:id="rId34"/>
    <p:sldId id="497" r:id="rId35"/>
    <p:sldId id="486" r:id="rId36"/>
    <p:sldId id="33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EE7"/>
    <a:srgbClr val="D2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5"/>
    <p:restoredTop sz="94689"/>
  </p:normalViewPr>
  <p:slideViewPr>
    <p:cSldViewPr>
      <p:cViewPr varScale="1">
        <p:scale>
          <a:sx n="78" d="100"/>
          <a:sy n="78" d="100"/>
        </p:scale>
        <p:origin x="200" y="19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46BBB-769C-F640-B863-1BAFC25FDA47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70247-B477-5F4F-9C46-993B49B75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88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f775c23a5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5f775c23a5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866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f775c23a5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5f775c23a5_2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44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f775c23a5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5f775c23a5_2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272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70247-B477-5F4F-9C46-993B49B756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3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bitss.org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9996" y="441750"/>
            <a:ext cx="5119377" cy="2539229"/>
          </a:xfrm>
        </p:spPr>
        <p:txBody>
          <a:bodyPr>
            <a:normAutofit/>
          </a:bodyPr>
          <a:lstStyle>
            <a:lvl1pPr algn="l">
              <a:defRPr sz="2800" b="1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1926" y="3000722"/>
            <a:ext cx="5135516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</a:t>
            </a:r>
          </a:p>
          <a:p>
            <a:r>
              <a:rPr lang="en-US" dirty="0"/>
              <a:t>Presentation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7E8B8-074E-8B44-B493-52671C7F1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978928"/>
            <a:ext cx="914400" cy="6098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BCCF36D-32A8-D142-98EC-888FE251E5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-1036336"/>
            <a:ext cx="3213100" cy="64465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BEAAF55-F774-7C4A-BE12-1F8501515C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26" y="5909662"/>
            <a:ext cx="1788374" cy="7484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03A8126-F8FA-7944-A4AB-48AFEB080F4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80" y="5978928"/>
            <a:ext cx="646020" cy="6098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EDB819A-89B4-1E46-B08F-9E791A47EF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99716"/>
            <a:ext cx="1905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6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02985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09600" y="1496362"/>
            <a:ext cx="10972800" cy="9112"/>
          </a:xfrm>
          <a:prstGeom prst="line">
            <a:avLst/>
          </a:prstGeom>
          <a:ln w="127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84C9F9E-FAE2-534B-B96D-9A5564877A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D9AFFF4A-806C-EA44-A220-CFCF99192DAA}" type="datetime1">
              <a:rPr lang="en-US" smtClean="0"/>
              <a:pPr/>
              <a:t>9/5/19</a:t>
            </a:fld>
            <a:endParaRPr lang="en-US" dirty="0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817388B1-403B-714C-A630-8D16197D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8176" y="6459784"/>
            <a:ext cx="46482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Data Day: Introduction to GitHub</a:t>
            </a:r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65EC0118-465B-A947-8341-BB24C6F7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530" y="6459784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8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702985"/>
          </a:xfrm>
        </p:spPr>
        <p:txBody>
          <a:bodyPr/>
          <a:lstStyle>
            <a:lvl1pPr>
              <a:defRPr sz="2800">
                <a:latin typeface="Helvetica" pitchFamily="2" charset="0"/>
              </a:defRPr>
            </a:lvl1pPr>
            <a:lvl2pPr>
              <a:defRPr sz="2400">
                <a:latin typeface="Helvetica" pitchFamily="2" charset="0"/>
              </a:defRPr>
            </a:lvl2pPr>
            <a:lvl3pPr>
              <a:defRPr sz="2000">
                <a:latin typeface="Helvetica" pitchFamily="2" charset="0"/>
              </a:defRPr>
            </a:lvl3pPr>
            <a:lvl4pPr>
              <a:defRPr sz="1800">
                <a:latin typeface="Helvetica" pitchFamily="2" charset="0"/>
              </a:defRPr>
            </a:lvl4pPr>
            <a:lvl5pPr>
              <a:defRPr sz="1800">
                <a:latin typeface="Helvetica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702985"/>
          </a:xfrm>
        </p:spPr>
        <p:txBody>
          <a:bodyPr/>
          <a:lstStyle>
            <a:lvl1pPr>
              <a:defRPr sz="2800">
                <a:latin typeface="Helvetica" pitchFamily="2" charset="0"/>
              </a:defRPr>
            </a:lvl1pPr>
            <a:lvl2pPr>
              <a:defRPr sz="2400">
                <a:latin typeface="Helvetica" pitchFamily="2" charset="0"/>
              </a:defRPr>
            </a:lvl2pPr>
            <a:lvl3pPr>
              <a:defRPr sz="2000">
                <a:latin typeface="Helvetica" pitchFamily="2" charset="0"/>
              </a:defRPr>
            </a:lvl3pPr>
            <a:lvl4pPr>
              <a:defRPr sz="1800">
                <a:latin typeface="Helvetica" pitchFamily="2" charset="0"/>
              </a:defRPr>
            </a:lvl4pPr>
            <a:lvl5pPr>
              <a:defRPr sz="1800">
                <a:latin typeface="Helvetica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609600" y="1496362"/>
            <a:ext cx="10972800" cy="9112"/>
          </a:xfrm>
          <a:prstGeom prst="line">
            <a:avLst/>
          </a:prstGeom>
          <a:ln w="127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4EC0FBB5-5A58-CF46-ACA7-A86F51E5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D9AFFF4A-806C-EA44-A220-CFCF99192DAA}" type="datetime1">
              <a:rPr lang="en-US" smtClean="0"/>
              <a:pPr/>
              <a:t>9/5/19</a:t>
            </a:fld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F78F74C-C529-C847-8F04-DCC0D4A5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8176" y="6459784"/>
            <a:ext cx="46482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Data Day: Introduction to GitHub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2FEF063-ADB1-494F-B55B-E3C3F937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530" y="6459784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1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609600" y="1496362"/>
            <a:ext cx="10972800" cy="9112"/>
          </a:xfrm>
          <a:prstGeom prst="line">
            <a:avLst/>
          </a:prstGeom>
          <a:ln w="127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0205A12-89E3-A24A-B78E-030820B97C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D9AFFF4A-806C-EA44-A220-CFCF99192DAA}" type="datetime1">
              <a:rPr lang="en-US" smtClean="0"/>
              <a:pPr/>
              <a:t>9/5/19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08B31B0F-B8E5-9D4A-966C-E2B72861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8176" y="6459784"/>
            <a:ext cx="46482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Data Day: Introduction to GitHub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1AF07F4-E24B-554F-8DFD-3F099EAC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530" y="6459784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8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06CCFA49-BA14-A742-8009-7525D14F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D9AFFF4A-806C-EA44-A220-CFCF99192DAA}" type="datetime1">
              <a:rPr lang="en-US" smtClean="0"/>
              <a:pPr/>
              <a:t>9/5/19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9AB1253-5B4E-1C41-B018-ADD0B4FF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8176" y="6459784"/>
            <a:ext cx="46482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US"/>
              <a:t>Data Day: Introduction to GitHub</a:t>
            </a: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EBB14D79-0FAE-5043-986C-3597A67EF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0530" y="6459784"/>
            <a:ext cx="284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 type="tx">
  <p:cSld name="Title - Cent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1190626" y="2268143"/>
            <a:ext cx="9810751" cy="232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2606" y="4899"/>
            <a:ext cx="12192001" cy="6616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-1197" y="6108108"/>
            <a:ext cx="12194396" cy="7500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3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7519307" y="6336090"/>
            <a:ext cx="4201716" cy="31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www.bitss.org</a:t>
            </a:r>
            <a:r>
              <a:rPr lang="en" sz="1600" b="0" i="0" u="none" strike="noStrike" cap="none">
                <a:solidFill>
                  <a:srgbClr val="53585F"/>
                </a:solidFill>
                <a:latin typeface="Calibri"/>
                <a:ea typeface="Calibri"/>
                <a:cs typeface="Calibri"/>
                <a:sym typeface="Calibri"/>
              </a:rPr>
              <a:t>            @ucbitss 	#RT2DC</a:t>
            </a:r>
            <a:endParaRPr sz="1600" b="0" i="0" u="none" strike="noStrike" cap="none">
              <a:solidFill>
                <a:srgbClr val="218E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64692" y="6335718"/>
            <a:ext cx="310953" cy="310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5599" y="6218942"/>
            <a:ext cx="772643" cy="490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24817" y="6309663"/>
            <a:ext cx="1576524" cy="30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6069940"/>
            <a:ext cx="788261" cy="788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8">
            <a:alphaModFix/>
          </a:blip>
          <a:srcRect l="13139" t="22398" r="11015" b="19849"/>
          <a:stretch/>
        </p:blipFill>
        <p:spPr>
          <a:xfrm>
            <a:off x="1134837" y="6215936"/>
            <a:ext cx="1324184" cy="49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26409" y="5354505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26409" y="5811705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b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93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" y="228598"/>
            <a:ext cx="3881161" cy="1295401"/>
          </a:xfrm>
        </p:spPr>
        <p:txBody>
          <a:bodyPr anchor="t"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228599"/>
            <a:ext cx="7487920" cy="6064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38" y="1600200"/>
            <a:ext cx="3881161" cy="469256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26227C-8F4B-3841-B9A7-2D9CB068BEED}" type="datetime1">
              <a:rPr lang="en-US" smtClean="0"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5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FC871-B6C1-4D4E-A315-E9B623D8EE7D}" type="datetime1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Day: Introduction to GitHub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CC1DD-21B5-4864-8E6C-10C57109B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62" r:id="rId6"/>
    <p:sldLayoutId id="2147483663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ichaelstepner.com/blog/git-vs-dropbox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nvie.com/posts/a-successful-git-branching-model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bdaniels/git-flow-dem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gitkraken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1190625" y="2268143"/>
            <a:ext cx="9810800" cy="232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A5A5A5"/>
              </a:buClr>
              <a:buSzPts val="3000"/>
            </a:pPr>
            <a:r>
              <a:rPr lang="en" sz="4000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Version Control with GitKraken and GitHub</a:t>
            </a:r>
            <a:br>
              <a:rPr lang="en" sz="4000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4000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(Advanced)</a:t>
            </a:r>
            <a:br>
              <a:rPr lang="en" sz="4000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" sz="4000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4000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Part 2: Using Git F</a:t>
            </a:r>
            <a:r>
              <a:rPr lang="en-US" sz="4000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4000" b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ow to Collaborate</a:t>
            </a:r>
            <a:endParaRPr sz="4000" i="1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8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98BF-9F75-A048-AC16-CEE2726EF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how does it </a:t>
            </a:r>
            <a:r>
              <a:rPr lang="en-US" i="1" dirty="0"/>
              <a:t>work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Part 1: Review commits and branches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08B28-D03C-8440-8F82-84424849BC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63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9E37-858A-E740-AD05-9709CFA9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creates </a:t>
            </a:r>
            <a:r>
              <a:rPr lang="en-US" b="1" dirty="0"/>
              <a:t>commits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2B700C-68BA-0649-A616-C559117A2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most important thing Git does is create “commits”.</a:t>
            </a:r>
          </a:p>
          <a:p>
            <a:endParaRPr lang="en-US" b="1" dirty="0"/>
          </a:p>
          <a:p>
            <a:r>
              <a:rPr lang="en-US" dirty="0"/>
              <a:t>A commit is a </a:t>
            </a:r>
            <a:r>
              <a:rPr lang="en-US" u="sng" dirty="0"/>
              <a:t>snapshot</a:t>
            </a:r>
            <a:r>
              <a:rPr lang="en-US" dirty="0"/>
              <a:t> of the entire working directory. Each commit has a </a:t>
            </a:r>
            <a:r>
              <a:rPr lang="en-US" i="1" dirty="0"/>
              <a:t>name</a:t>
            </a:r>
            <a:r>
              <a:rPr lang="en-US" dirty="0"/>
              <a:t> and a </a:t>
            </a:r>
            <a:r>
              <a:rPr lang="en-US" i="1" dirty="0"/>
              <a:t>timestamp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You have to tell Git when to create new commits. This is probably the biggest difference from whatever you do now.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0F514577-C37E-914E-872D-36DCC8AF5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9" y="571500"/>
            <a:ext cx="8172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8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B6BB-B69D-0649-B37F-F7FD5BD2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Commits name past versions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C5789-450A-D64B-9A28-0AFF7DC6E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i="1" dirty="0"/>
              <a:t>watches </a:t>
            </a:r>
            <a:r>
              <a:rPr lang="en-US" dirty="0"/>
              <a:t>your saved changes</a:t>
            </a:r>
          </a:p>
          <a:p>
            <a:endParaRPr lang="en-US" dirty="0"/>
          </a:p>
          <a:p>
            <a:r>
              <a:rPr lang="en-US" dirty="0"/>
              <a:t>But it only </a:t>
            </a:r>
            <a:r>
              <a:rPr lang="en-US" i="1" dirty="0"/>
              <a:t>stores </a:t>
            </a:r>
            <a:r>
              <a:rPr lang="en-US" dirty="0"/>
              <a:t>them when you tell it to: this is a “commit”</a:t>
            </a:r>
          </a:p>
          <a:p>
            <a:endParaRPr lang="en-US" dirty="0"/>
          </a:p>
          <a:p>
            <a:r>
              <a:rPr lang="en-US" dirty="0"/>
              <a:t>You can name these so that they make sense and are easy to find when you need them in the future (you </a:t>
            </a:r>
            <a:r>
              <a:rPr lang="en-US" i="1" dirty="0"/>
              <a:t>always</a:t>
            </a:r>
            <a:r>
              <a:rPr lang="en-US" dirty="0"/>
              <a:t> need them when you least expect, right?)</a:t>
            </a:r>
          </a:p>
          <a:p>
            <a:endParaRPr lang="en-US" dirty="0"/>
          </a:p>
          <a:p>
            <a:r>
              <a:rPr lang="en-US" dirty="0"/>
              <a:t>Required Reading: Git vs Dropbox </a:t>
            </a:r>
            <a:r>
              <a:rPr lang="en-US" dirty="0">
                <a:hlinkClick r:id="rId2"/>
              </a:rPr>
              <a:t>https://michaelstepner.com/blog/git-vs-dropbox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8C4D9FC-2350-B648-A1FC-54A7166D0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9" y="571500"/>
            <a:ext cx="81722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26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9E37-858A-E740-AD05-9709CFA9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creates </a:t>
            </a:r>
            <a:r>
              <a:rPr lang="en-US" b="1" dirty="0"/>
              <a:t>branches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2750E-D48C-2846-A574-4F524DF2C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Branches are the “killer feature” of Git. Nearly every advanced Git usage you learn will be about how to manage branches.</a:t>
            </a:r>
          </a:p>
          <a:p>
            <a:endParaRPr lang="en-US" dirty="0"/>
          </a:p>
          <a:p>
            <a:r>
              <a:rPr lang="en-US" dirty="0"/>
              <a:t>Branches enable different people to work on the same thing at the same time, and they enable you to view different versions of your files.</a:t>
            </a:r>
          </a:p>
          <a:p>
            <a:endParaRPr lang="en-US" dirty="0"/>
          </a:p>
          <a:p>
            <a:r>
              <a:rPr lang="en-US" dirty="0"/>
              <a:t>Branching allows you to move forwards or backwards in time; and to move “horizontally” in time through various concurrent versions.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11B051-A207-A74D-8D5D-16DF2FC3E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61" y="925283"/>
            <a:ext cx="7964281" cy="4495800"/>
          </a:xfrm>
        </p:spPr>
      </p:pic>
    </p:spTree>
    <p:extLst>
      <p:ext uri="{BB962C8B-B14F-4D97-AF65-F5344CB8AC3E}">
        <p14:creationId xmlns:p14="http://schemas.microsoft.com/office/powerpoint/2010/main" val="8186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3F5D-F3D6-304B-8A04-8964BE05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Branches name current versions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536CB-4863-9B42-8727-905AC45E5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438" y="1600200"/>
            <a:ext cx="3881161" cy="5181600"/>
          </a:xfrm>
        </p:spPr>
        <p:txBody>
          <a:bodyPr>
            <a:normAutofit/>
          </a:bodyPr>
          <a:lstStyle/>
          <a:p>
            <a:r>
              <a:rPr lang="en-US" dirty="0"/>
              <a:t>Each “branch” points to a commit, usually the latest version in some development workflow. You can switch between branches </a:t>
            </a:r>
            <a:r>
              <a:rPr lang="en-US" i="1" dirty="0"/>
              <a:t>locally</a:t>
            </a:r>
            <a:r>
              <a:rPr lang="en-US" dirty="0"/>
              <a:t>. When you do, your working directory will look exactly as it did when that commit was made.</a:t>
            </a:r>
          </a:p>
          <a:p>
            <a:endParaRPr lang="en-US" dirty="0"/>
          </a:p>
          <a:p>
            <a:r>
              <a:rPr lang="en-US" dirty="0"/>
              <a:t>Every contributor can be on any branch they like at any time – past or current.</a:t>
            </a:r>
          </a:p>
          <a:p>
            <a:endParaRPr lang="en-US" dirty="0"/>
          </a:p>
          <a:p>
            <a:r>
              <a:rPr lang="en-US" dirty="0"/>
              <a:t>This means various experimental changes can be made simultaneously without affecting the current edition of a product.</a:t>
            </a:r>
          </a:p>
        </p:txBody>
      </p:sp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6651BCD3-6EAF-354A-A76A-5A8C30BFF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5800" y="1120337"/>
            <a:ext cx="7488238" cy="4280776"/>
          </a:xfrm>
        </p:spPr>
      </p:pic>
    </p:spTree>
    <p:extLst>
      <p:ext uri="{BB962C8B-B14F-4D97-AF65-F5344CB8AC3E}">
        <p14:creationId xmlns:p14="http://schemas.microsoft.com/office/powerpoint/2010/main" val="1024613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B6BB-B69D-0649-B37F-F7FD5BD2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How is that better than Dropbox?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7489C-1E44-8744-BB10-1D3AF1143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Dropbox stores a new snapshot </a:t>
            </a:r>
            <a:r>
              <a:rPr lang="en-US" sz="2400" i="1" dirty="0"/>
              <a:t>every time you save </a:t>
            </a:r>
            <a:r>
              <a:rPr lang="en-US" sz="2400" dirty="0"/>
              <a:t>each file.</a:t>
            </a:r>
            <a:endParaRPr lang="en-US" sz="2400" i="1" dirty="0"/>
          </a:p>
          <a:p>
            <a:endParaRPr lang="en-US" sz="2400" i="1" dirty="0"/>
          </a:p>
          <a:p>
            <a:r>
              <a:rPr lang="en-US" sz="2400" dirty="0"/>
              <a:t>You save your work </a:t>
            </a:r>
            <a:r>
              <a:rPr lang="en-US" sz="2400" i="1" dirty="0"/>
              <a:t>often</a:t>
            </a:r>
            <a:r>
              <a:rPr lang="en-US" sz="2400" dirty="0"/>
              <a:t> (right?)</a:t>
            </a:r>
          </a:p>
          <a:p>
            <a:endParaRPr lang="en-US" sz="2400" dirty="0"/>
          </a:p>
          <a:p>
            <a:r>
              <a:rPr lang="en-US" sz="2400" dirty="0"/>
              <a:t>So Dropbox stores </a:t>
            </a:r>
            <a:r>
              <a:rPr lang="en-US" sz="2400" i="1" dirty="0"/>
              <a:t>many</a:t>
            </a:r>
            <a:r>
              <a:rPr lang="en-US" sz="2400" dirty="0"/>
              <a:t> similar images of your files</a:t>
            </a:r>
          </a:p>
          <a:p>
            <a:endParaRPr lang="en-US" sz="2400" dirty="0"/>
          </a:p>
          <a:p>
            <a:r>
              <a:rPr lang="en-US" sz="2400" dirty="0"/>
              <a:t>But you can’t tell which is which!</a:t>
            </a:r>
          </a:p>
          <a:p>
            <a:endParaRPr lang="en-US" sz="2400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A7EE549-B63C-3147-8558-7EE2CDCB9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120367"/>
            <a:ext cx="7391400" cy="7098733"/>
          </a:xfrm>
        </p:spPr>
      </p:pic>
    </p:spTree>
    <p:extLst>
      <p:ext uri="{BB962C8B-B14F-4D97-AF65-F5344CB8AC3E}">
        <p14:creationId xmlns:p14="http://schemas.microsoft.com/office/powerpoint/2010/main" val="1564080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3F5D-F3D6-304B-8A04-8964BE05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that better than Dropbox?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5FAD5-CCBB-2142-A492-5E404FB2B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438" y="1600200"/>
            <a:ext cx="3881161" cy="5257800"/>
          </a:xfrm>
        </p:spPr>
        <p:txBody>
          <a:bodyPr>
            <a:normAutofit/>
          </a:bodyPr>
          <a:lstStyle/>
          <a:p>
            <a:r>
              <a:rPr lang="en-US" dirty="0"/>
              <a:t>In Dropbox, there can be only </a:t>
            </a:r>
            <a:r>
              <a:rPr lang="en-US" i="1" dirty="0"/>
              <a:t>one</a:t>
            </a:r>
            <a:r>
              <a:rPr lang="en-US" dirty="0"/>
              <a:t> living version of a file at any time – otherwise a “conflicted copy” is created. This means nobody can edit the same file at the same time: Dropbox has no concurrency.</a:t>
            </a:r>
          </a:p>
          <a:p>
            <a:endParaRPr lang="en-US" dirty="0"/>
          </a:p>
          <a:p>
            <a:r>
              <a:rPr lang="en-US" dirty="0"/>
              <a:t>Worse, if you “roll back” a file to a previous version to see what it looked like, this affects everyone’s </a:t>
            </a:r>
            <a:r>
              <a:rPr lang="en-US" i="1" dirty="0"/>
              <a:t>current</a:t>
            </a:r>
            <a:r>
              <a:rPr lang="en-US" dirty="0"/>
              <a:t> version, even if you don’t want it to.</a:t>
            </a:r>
          </a:p>
          <a:p>
            <a:endParaRPr lang="en-US" dirty="0"/>
          </a:p>
          <a:p>
            <a:r>
              <a:rPr lang="en-US" dirty="0"/>
              <a:t>Finally, Dropbox versions are costly (computationally) – so they delete them often without telling you.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28F28-E8BE-AF4C-8108-800811949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13709"/>
            <a:ext cx="7488238" cy="4894032"/>
          </a:xfrm>
        </p:spPr>
      </p:pic>
    </p:spTree>
    <p:extLst>
      <p:ext uri="{BB962C8B-B14F-4D97-AF65-F5344CB8AC3E}">
        <p14:creationId xmlns:p14="http://schemas.microsoft.com/office/powerpoint/2010/main" val="1183248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7DCABE-124C-DE42-8937-BA679DE5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can get complicated.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DC5602-62C8-6B46-95A9-D5FFC4252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51"/>
          <a:stretch/>
        </p:blipFill>
        <p:spPr>
          <a:xfrm>
            <a:off x="5334000" y="217715"/>
            <a:ext cx="6858000" cy="642257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D92086-2EE2-9144-92D0-F1B478B35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438" y="1600200"/>
            <a:ext cx="3881161" cy="5105400"/>
          </a:xfrm>
        </p:spPr>
        <p:txBody>
          <a:bodyPr/>
          <a:lstStyle/>
          <a:p>
            <a:r>
              <a:rPr lang="en-US" dirty="0"/>
              <a:t>To make sure we know what we are doing, we need to </a:t>
            </a:r>
            <a:r>
              <a:rPr lang="en-US" i="1" dirty="0"/>
              <a:t>organize</a:t>
            </a:r>
            <a:r>
              <a:rPr lang="en-US" dirty="0"/>
              <a:t> our commits and branches.</a:t>
            </a:r>
          </a:p>
          <a:p>
            <a:endParaRPr lang="en-US" dirty="0"/>
          </a:p>
          <a:p>
            <a:r>
              <a:rPr lang="en-US" dirty="0"/>
              <a:t>This is non-trivial: it was more than 5 years between the release of Git and the development of a “successful” branching model.</a:t>
            </a:r>
          </a:p>
          <a:p>
            <a:endParaRPr lang="en-US" dirty="0"/>
          </a:p>
          <a:p>
            <a:r>
              <a:rPr lang="en-US" dirty="0"/>
              <a:t>You have to think in ways you are not used to thinking when you start using Git, so these workflows will not feel intuitive at all.</a:t>
            </a:r>
          </a:p>
          <a:p>
            <a:endParaRPr lang="en-US" dirty="0"/>
          </a:p>
          <a:p>
            <a:r>
              <a:rPr lang="en-US" dirty="0"/>
              <a:t>But they are worth learning, since Git will not be as useful otherwise.</a:t>
            </a:r>
          </a:p>
        </p:txBody>
      </p:sp>
    </p:spTree>
    <p:extLst>
      <p:ext uri="{BB962C8B-B14F-4D97-AF65-F5344CB8AC3E}">
        <p14:creationId xmlns:p14="http://schemas.microsoft.com/office/powerpoint/2010/main" val="2053305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98BF-9F75-A048-AC16-CEE2726EF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how does it </a:t>
            </a:r>
            <a:r>
              <a:rPr lang="en-US" i="1" dirty="0"/>
              <a:t>work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Part 2: Organize your commits and branches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08B28-D03C-8440-8F82-84424849BC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8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15DB3C-CA9C-624E-9824-22051A316B16}"/>
              </a:ext>
            </a:extLst>
          </p:cNvPr>
          <p:cNvSpPr/>
          <p:nvPr/>
        </p:nvSpPr>
        <p:spPr>
          <a:xfrm>
            <a:off x="5994400" y="1600200"/>
            <a:ext cx="5664200" cy="449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D4776-4B4B-9B43-8AB9-871584FD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Git Flow organizes your commits and branches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A5DCA-BFA7-034E-A2F6-A31CC091AD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 Flow is a similar idea to a standardized folder structure</a:t>
            </a:r>
          </a:p>
          <a:p>
            <a:r>
              <a:rPr lang="en-US" dirty="0"/>
              <a:t>When you move to another project using Git Flow, you will know what everything is for and how you should be working</a:t>
            </a:r>
          </a:p>
          <a:p>
            <a:endParaRPr lang="en-US" dirty="0"/>
          </a:p>
          <a:p>
            <a:r>
              <a:rPr lang="en-US" dirty="0"/>
              <a:t>Required Reading: Git Flow </a:t>
            </a:r>
            <a:r>
              <a:rPr lang="en-US" dirty="0">
                <a:hlinkClick r:id="rId2"/>
              </a:rPr>
              <a:t>https://nvie.com/posts/a-successful-git-branching-model/</a:t>
            </a:r>
            <a:r>
              <a:rPr lang="en-US" dirty="0"/>
              <a:t> 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CD359070-1362-4744-A8F2-502D509927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10212" y="1856193"/>
            <a:ext cx="5472188" cy="3858807"/>
          </a:xfrm>
        </p:spPr>
      </p:pic>
    </p:spTree>
    <p:extLst>
      <p:ext uri="{BB962C8B-B14F-4D97-AF65-F5344CB8AC3E}">
        <p14:creationId xmlns:p14="http://schemas.microsoft.com/office/powerpoint/2010/main" val="18049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1190625" y="2268143"/>
            <a:ext cx="9810800" cy="232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A5A5A5"/>
              </a:buClr>
              <a:buSzPts val="3000"/>
            </a:pPr>
            <a:r>
              <a:rPr lang="en" sz="40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Benjamin Daniels, DIME Analytics (WBG): </a:t>
            </a:r>
            <a:br>
              <a:rPr lang="en" sz="40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4000" i="1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 work supporting research reproducibility and best practices for the DIME portfolio.</a:t>
            </a:r>
            <a:endParaRPr sz="1467" dirty="0"/>
          </a:p>
        </p:txBody>
      </p:sp>
    </p:spTree>
    <p:extLst>
      <p:ext uri="{BB962C8B-B14F-4D97-AF65-F5344CB8AC3E}">
        <p14:creationId xmlns:p14="http://schemas.microsoft.com/office/powerpoint/2010/main" val="1401981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C875A8-1CF4-184A-888C-FDB1564979EB}"/>
              </a:ext>
            </a:extLst>
          </p:cNvPr>
          <p:cNvSpPr/>
          <p:nvPr/>
        </p:nvSpPr>
        <p:spPr>
          <a:xfrm>
            <a:off x="5994400" y="1600200"/>
            <a:ext cx="5664200" cy="449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A7888-3046-BD46-A513-767E78224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structure of Git Flow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3BBC2-EB3F-0045-8B6B-FD8FACAD4D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[master] branch is protected, always ready to run, and has sparse commits from [develop]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[develop] branch is protected, “nearly” ready to run, and has frequent commits from [feature] branches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[feature] branches are frequent, specific, personal, and hold all new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71248-F3D9-2341-9570-82DA9AFF7E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50934" y="1760819"/>
            <a:ext cx="2598066" cy="391169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38002-EF8C-054F-A700-1075DBB0B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760818"/>
            <a:ext cx="1444738" cy="38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46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3DE6-9523-AA44-9060-B5062738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“protected” branches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4E6CB9-7B64-9C4A-9C73-8E23D8805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62" y="228600"/>
            <a:ext cx="7086314" cy="60642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9CB7D-C7BA-D149-91AB-4F29C1A85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438" y="1600200"/>
            <a:ext cx="3881161" cy="4953000"/>
          </a:xfrm>
        </p:spPr>
        <p:txBody>
          <a:bodyPr>
            <a:normAutofit/>
          </a:bodyPr>
          <a:lstStyle/>
          <a:p>
            <a:r>
              <a:rPr lang="en-US" dirty="0"/>
              <a:t>These have rules set on GitHub which prevent: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“Force pushing” (this can be used to overwrite history and is not allowed)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Merging without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With these protections in place, the [master] branch is a preserved common status record that nobody edits directly.</a:t>
            </a:r>
          </a:p>
          <a:p>
            <a:endParaRPr lang="en-US" dirty="0"/>
          </a:p>
          <a:p>
            <a:r>
              <a:rPr lang="en-US" dirty="0"/>
              <a:t>[develop] is the common workspace where ready changes are merged after being built in a [feature] branch.</a:t>
            </a:r>
          </a:p>
        </p:txBody>
      </p:sp>
    </p:spTree>
    <p:extLst>
      <p:ext uri="{BB962C8B-B14F-4D97-AF65-F5344CB8AC3E}">
        <p14:creationId xmlns:p14="http://schemas.microsoft.com/office/powerpoint/2010/main" val="3575444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7F3F43-77DF-E04B-9406-A7203CC1D880}"/>
              </a:ext>
            </a:extLst>
          </p:cNvPr>
          <p:cNvSpPr/>
          <p:nvPr/>
        </p:nvSpPr>
        <p:spPr>
          <a:xfrm>
            <a:off x="5994400" y="1600200"/>
            <a:ext cx="5664200" cy="4495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0B932-B91B-064F-9E31-57704301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Git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3C347-CD33-5140-A84D-A7BA6797C2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Anyone (like the PI) can </a:t>
            </a:r>
            <a:r>
              <a:rPr lang="en-US" i="1" dirty="0"/>
              <a:t>always</a:t>
            </a:r>
            <a:r>
              <a:rPr lang="en-US" dirty="0"/>
              <a:t> open [master] branch and see “where we are”.</a:t>
            </a:r>
          </a:p>
          <a:p>
            <a:r>
              <a:rPr lang="en-US" dirty="0"/>
              <a:t>Anyone (like the PI) can create a [feature] branch and ask “what happens if I do X?”</a:t>
            </a:r>
          </a:p>
          <a:p>
            <a:r>
              <a:rPr lang="en-US" dirty="0"/>
              <a:t>You can always look back and see what happened when someone tried something else (abandoned [feature] branches)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84B036-BA47-B340-A72C-98BE360630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0232" y="2438400"/>
            <a:ext cx="5202835" cy="2711575"/>
          </a:xfrm>
        </p:spPr>
      </p:pic>
    </p:spTree>
    <p:extLst>
      <p:ext uri="{BB962C8B-B14F-4D97-AF65-F5344CB8AC3E}">
        <p14:creationId xmlns:p14="http://schemas.microsoft.com/office/powerpoint/2010/main" val="21514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4BDC1D-3AE1-2146-8F89-8F35F6F4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 Flow with </a:t>
            </a:r>
            <a:r>
              <a:rPr lang="en-US" dirty="0" err="1"/>
              <a:t>GitKraken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7527BC-38A7-9F42-A010-54941A54BB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Flow is so successful it is the default in many organizations, and </a:t>
            </a:r>
            <a:r>
              <a:rPr lang="en-US" dirty="0" err="1"/>
              <a:t>GitKraken</a:t>
            </a:r>
            <a:r>
              <a:rPr lang="en-US" dirty="0"/>
              <a:t> has powerful automatic features for supporting Git Flow.</a:t>
            </a:r>
          </a:p>
          <a:p>
            <a:r>
              <a:rPr lang="en-US" dirty="0"/>
              <a:t>Send me your GitHub username so I can give you edit access on the git-flow-demo repo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BB940D-5FF2-7247-A2E7-11D0F859A1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24694"/>
            <a:ext cx="5384800" cy="4054775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3934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9E990-2A26-1244-9159-E24200F62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29565"/>
            <a:ext cx="10972800" cy="4245032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4BDC1D-3AE1-2146-8F89-8F35F6F4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</a:t>
            </a:r>
            <a:r>
              <a:rPr lang="en-US" dirty="0">
                <a:hlinkClick r:id="rId3"/>
              </a:rPr>
              <a:t>git-flow-demo</a:t>
            </a:r>
            <a:r>
              <a:rPr lang="en-US" dirty="0"/>
              <a:t> repo locally</a:t>
            </a:r>
          </a:p>
        </p:txBody>
      </p:sp>
    </p:spTree>
    <p:extLst>
      <p:ext uri="{BB962C8B-B14F-4D97-AF65-F5344CB8AC3E}">
        <p14:creationId xmlns:p14="http://schemas.microsoft.com/office/powerpoint/2010/main" val="3058877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AB662CF-9A25-CD49-B3DC-25C0307E2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588" y="228600"/>
            <a:ext cx="6764661" cy="60642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02E46-0A15-0B43-9395-4BACC57A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Clone the repo with your desktop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6E9D2-344E-0C4E-BA1C-03761C90A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Cloning the repository makes a complete copy of it at the new location, including the entire history (remember, the repository </a:t>
            </a:r>
            <a:r>
              <a:rPr lang="en-US" u="sng" dirty="0"/>
              <a:t>is</a:t>
            </a:r>
            <a:r>
              <a:rPr lang="en-US" dirty="0"/>
              <a:t> the history).</a:t>
            </a:r>
          </a:p>
          <a:p>
            <a:endParaRPr lang="en-US" u="sng" dirty="0"/>
          </a:p>
          <a:p>
            <a:r>
              <a:rPr lang="en-US" dirty="0"/>
              <a:t>Cloning from GitHub to your local computer is a good way to start a repository.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D588B62A-3964-B841-B839-AF1A0A3D576F}"/>
              </a:ext>
            </a:extLst>
          </p:cNvPr>
          <p:cNvSpPr/>
          <p:nvPr/>
        </p:nvSpPr>
        <p:spPr>
          <a:xfrm rot="8914213" flipV="1">
            <a:off x="9619784" y="3584797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35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33E14E-429F-7843-95FD-0DD766BB4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236" y="228600"/>
            <a:ext cx="7113365" cy="60642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02E46-0A15-0B43-9395-4BACC57A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Clone the repo with your desktop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6E9D2-344E-0C4E-BA1C-03761C90A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Cloning the repository makes a complete copy of it at the new location, including the entire history (remember, the repository </a:t>
            </a:r>
            <a:r>
              <a:rPr lang="en-US" u="sng" dirty="0"/>
              <a:t>is</a:t>
            </a:r>
            <a:r>
              <a:rPr lang="en-US" dirty="0"/>
              <a:t> the history).</a:t>
            </a:r>
          </a:p>
          <a:p>
            <a:endParaRPr lang="en-US" u="sng" dirty="0"/>
          </a:p>
          <a:p>
            <a:r>
              <a:rPr lang="en-US" dirty="0"/>
              <a:t>Cloning from GitHub to your local computer is a good way to start a repository.</a:t>
            </a:r>
          </a:p>
          <a:p>
            <a:endParaRPr lang="en-US" dirty="0"/>
          </a:p>
          <a:p>
            <a:r>
              <a:rPr lang="en-US" dirty="0"/>
              <a:t>(I know it seems like a lot of steps now, but this becomes second nature. Bear with me, and use this presentation as a guide!)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D588B62A-3964-B841-B839-AF1A0A3D576F}"/>
              </a:ext>
            </a:extLst>
          </p:cNvPr>
          <p:cNvSpPr/>
          <p:nvPr/>
        </p:nvSpPr>
        <p:spPr>
          <a:xfrm rot="8914213" flipV="1">
            <a:off x="7181383" y="1818135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BF5E7F04-9280-CB40-B80E-F84DAA9C001D}"/>
              </a:ext>
            </a:extLst>
          </p:cNvPr>
          <p:cNvSpPr/>
          <p:nvPr/>
        </p:nvSpPr>
        <p:spPr>
          <a:xfrm rot="8914213" flipV="1">
            <a:off x="3828583" y="889222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82ED49C6-2AF3-1441-97B0-7A2096957FEC}"/>
              </a:ext>
            </a:extLst>
          </p:cNvPr>
          <p:cNvSpPr/>
          <p:nvPr/>
        </p:nvSpPr>
        <p:spPr>
          <a:xfrm rot="8914213" flipV="1">
            <a:off x="7714783" y="2076673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9F025CC4-94F4-8C48-AF30-CDB1762EEC5A}"/>
              </a:ext>
            </a:extLst>
          </p:cNvPr>
          <p:cNvSpPr/>
          <p:nvPr/>
        </p:nvSpPr>
        <p:spPr>
          <a:xfrm rot="8914213" flipV="1">
            <a:off x="9292405" y="2647726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8187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5102-8890-D046-8A3B-48B1EC3B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Git Flow in “Preferences”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7BA460-4444-1341-885E-7CDBA494B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85" y="1600200"/>
            <a:ext cx="10064430" cy="4703763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799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AC29-60B6-0443-A1AE-2146DB8D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“develop”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FA73AD-3ED8-E342-8833-1B63416AB0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When you “check out” a branch, everything on your computer is instantly updated to what that branch looks like.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Always be conscious to remember “where” you are – this is the core functionality of Git. You’ll get used to it!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D84A436-37C8-7346-B720-F78863F4E9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2741545"/>
            <a:ext cx="5384800" cy="2421072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151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AC29-60B6-0443-A1AE-2146DB8D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new [feature] branch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085A6D-6C60-7649-915A-6801F1ECA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914059"/>
            <a:ext cx="7488238" cy="469333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A2ADC-31DE-C046-BE05-791264085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On your local machine, use the Git Flow </a:t>
            </a:r>
            <a:r>
              <a:rPr lang="en-US" dirty="0" err="1"/>
              <a:t>popout</a:t>
            </a:r>
            <a:r>
              <a:rPr lang="en-US" dirty="0"/>
              <a:t> to start a new feature. Call it [</a:t>
            </a:r>
            <a:r>
              <a:rPr lang="en-US" i="1" dirty="0"/>
              <a:t>xx</a:t>
            </a:r>
            <a:r>
              <a:rPr lang="en-US" dirty="0"/>
              <a:t>-new-file] where </a:t>
            </a:r>
            <a:r>
              <a:rPr lang="en-US" i="1" dirty="0"/>
              <a:t>xx</a:t>
            </a:r>
            <a:r>
              <a:rPr lang="en-US" dirty="0"/>
              <a:t> is your initials.</a:t>
            </a:r>
          </a:p>
          <a:p>
            <a:endParaRPr lang="en-US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E1BFFFB-4474-3642-87D3-CF16DD03575A}"/>
              </a:ext>
            </a:extLst>
          </p:cNvPr>
          <p:cNvSpPr/>
          <p:nvPr/>
        </p:nvSpPr>
        <p:spPr>
          <a:xfrm rot="8914213" flipV="1">
            <a:off x="5200184" y="2533873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85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8"/>
          <p:cNvGrpSpPr/>
          <p:nvPr/>
        </p:nvGrpSpPr>
        <p:grpSpPr>
          <a:xfrm>
            <a:off x="9423115" y="1090602"/>
            <a:ext cx="1738227" cy="560697"/>
            <a:chOff x="577" y="2093240"/>
            <a:chExt cx="2743201" cy="731521"/>
          </a:xfrm>
        </p:grpSpPr>
        <p:sp>
          <p:nvSpPr>
            <p:cNvPr id="152" name="Google Shape;152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B3C6E7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28"/>
            <p:cNvSpPr txBox="1"/>
            <p:nvPr/>
          </p:nvSpPr>
          <p:spPr>
            <a:xfrm>
              <a:off x="13123" y="2116955"/>
              <a:ext cx="2700349" cy="688669"/>
            </a:xfrm>
            <a:prstGeom prst="rect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Pre-Registration</a:t>
              </a:r>
              <a:endParaRPr sz="1467"/>
            </a:p>
          </p:txBody>
        </p:sp>
      </p:grpSp>
      <p:grpSp>
        <p:nvGrpSpPr>
          <p:cNvPr id="154" name="Google Shape;154;p28"/>
          <p:cNvGrpSpPr/>
          <p:nvPr/>
        </p:nvGrpSpPr>
        <p:grpSpPr>
          <a:xfrm>
            <a:off x="9423114" y="1789821"/>
            <a:ext cx="1738228" cy="560697"/>
            <a:chOff x="577" y="2093240"/>
            <a:chExt cx="2743201" cy="731521"/>
          </a:xfrm>
        </p:grpSpPr>
        <p:sp>
          <p:nvSpPr>
            <p:cNvPr id="155" name="Google Shape;155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B3C6E7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28"/>
            <p:cNvSpPr txBox="1"/>
            <p:nvPr/>
          </p:nvSpPr>
          <p:spPr>
            <a:xfrm>
              <a:off x="22003" y="2145900"/>
              <a:ext cx="2700348" cy="645322"/>
            </a:xfrm>
            <a:prstGeom prst="rect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Pre-Analysis Plans</a:t>
              </a:r>
              <a:endParaRPr sz="1467"/>
            </a:p>
          </p:txBody>
        </p:sp>
      </p:grpSp>
      <p:grpSp>
        <p:nvGrpSpPr>
          <p:cNvPr id="157" name="Google Shape;157;p28"/>
          <p:cNvGrpSpPr/>
          <p:nvPr/>
        </p:nvGrpSpPr>
        <p:grpSpPr>
          <a:xfrm>
            <a:off x="9427573" y="2489040"/>
            <a:ext cx="1738228" cy="560697"/>
            <a:chOff x="577" y="2093240"/>
            <a:chExt cx="2743201" cy="731521"/>
          </a:xfrm>
        </p:grpSpPr>
        <p:sp>
          <p:nvSpPr>
            <p:cNvPr id="158" name="Google Shape;158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B3C6E7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159;p28"/>
            <p:cNvSpPr txBox="1"/>
            <p:nvPr/>
          </p:nvSpPr>
          <p:spPr>
            <a:xfrm>
              <a:off x="22003" y="2114666"/>
              <a:ext cx="2700349" cy="688669"/>
            </a:xfrm>
            <a:prstGeom prst="rect">
              <a:avLst/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Power Planning</a:t>
              </a:r>
              <a:endParaRPr sz="1467"/>
            </a:p>
          </p:txBody>
        </p:sp>
      </p:grpSp>
      <p:grpSp>
        <p:nvGrpSpPr>
          <p:cNvPr id="160" name="Google Shape;160;p28"/>
          <p:cNvGrpSpPr/>
          <p:nvPr/>
        </p:nvGrpSpPr>
        <p:grpSpPr>
          <a:xfrm>
            <a:off x="9389779" y="4000408"/>
            <a:ext cx="1738228" cy="560697"/>
            <a:chOff x="577" y="2093240"/>
            <a:chExt cx="2743201" cy="731521"/>
          </a:xfrm>
        </p:grpSpPr>
        <p:sp>
          <p:nvSpPr>
            <p:cNvPr id="161" name="Google Shape;161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FBC875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28"/>
            <p:cNvSpPr txBox="1"/>
            <p:nvPr/>
          </p:nvSpPr>
          <p:spPr>
            <a:xfrm>
              <a:off x="22003" y="2114665"/>
              <a:ext cx="2700349" cy="688669"/>
            </a:xfrm>
            <a:prstGeom prst="rect">
              <a:avLst/>
            </a:prstGeom>
            <a:solidFill>
              <a:srgbClr val="FBC875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Data Management,</a:t>
              </a:r>
              <a:endParaRPr sz="1467"/>
            </a:p>
            <a:p>
              <a:pPr algn="ctr">
                <a:lnSpc>
                  <a:spcPct val="90000"/>
                </a:lnSpc>
                <a:spcBef>
                  <a:spcPts val="267"/>
                </a:spcBef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De-Identification</a:t>
              </a:r>
              <a:endParaRPr sz="1467"/>
            </a:p>
          </p:txBody>
        </p:sp>
      </p:grpSp>
      <p:grpSp>
        <p:nvGrpSpPr>
          <p:cNvPr id="163" name="Google Shape;163;p28"/>
          <p:cNvGrpSpPr/>
          <p:nvPr/>
        </p:nvGrpSpPr>
        <p:grpSpPr>
          <a:xfrm>
            <a:off x="9403911" y="4699627"/>
            <a:ext cx="1738228" cy="546391"/>
            <a:chOff x="577" y="2093240"/>
            <a:chExt cx="2743201" cy="731521"/>
          </a:xfrm>
        </p:grpSpPr>
        <p:sp>
          <p:nvSpPr>
            <p:cNvPr id="164" name="Google Shape;164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FBC875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165;p28"/>
            <p:cNvSpPr txBox="1"/>
            <p:nvPr/>
          </p:nvSpPr>
          <p:spPr>
            <a:xfrm>
              <a:off x="22003" y="2114666"/>
              <a:ext cx="2700349" cy="648471"/>
            </a:xfrm>
            <a:prstGeom prst="rect">
              <a:avLst/>
            </a:prstGeom>
            <a:solidFill>
              <a:srgbClr val="FBC875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Version Control</a:t>
              </a:r>
              <a:endParaRPr sz="1467"/>
            </a:p>
          </p:txBody>
        </p:sp>
      </p:grpSp>
      <p:grpSp>
        <p:nvGrpSpPr>
          <p:cNvPr id="166" name="Google Shape;166;p28"/>
          <p:cNvGrpSpPr/>
          <p:nvPr/>
        </p:nvGrpSpPr>
        <p:grpSpPr>
          <a:xfrm>
            <a:off x="1048329" y="1348226"/>
            <a:ext cx="2087459" cy="588589"/>
            <a:chOff x="577" y="2093240"/>
            <a:chExt cx="2743201" cy="731521"/>
          </a:xfrm>
        </p:grpSpPr>
        <p:sp>
          <p:nvSpPr>
            <p:cNvPr id="167" name="Google Shape;167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E7A699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68;p28"/>
            <p:cNvSpPr txBox="1"/>
            <p:nvPr/>
          </p:nvSpPr>
          <p:spPr>
            <a:xfrm>
              <a:off x="22003" y="2114666"/>
              <a:ext cx="2700349" cy="688669"/>
            </a:xfrm>
            <a:prstGeom prst="rect">
              <a:avLst/>
            </a:prstGeom>
            <a:solidFill>
              <a:srgbClr val="E7A699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Transparent Reporting</a:t>
              </a:r>
              <a:b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&amp; Disclosure</a:t>
              </a:r>
              <a:endParaRPr sz="1467"/>
            </a:p>
          </p:txBody>
        </p:sp>
      </p:grpSp>
      <p:grpSp>
        <p:nvGrpSpPr>
          <p:cNvPr id="169" name="Google Shape;169;p28"/>
          <p:cNvGrpSpPr/>
          <p:nvPr/>
        </p:nvGrpSpPr>
        <p:grpSpPr>
          <a:xfrm>
            <a:off x="1025923" y="2044472"/>
            <a:ext cx="2103480" cy="571307"/>
            <a:chOff x="577" y="2093240"/>
            <a:chExt cx="2743201" cy="731521"/>
          </a:xfrm>
        </p:grpSpPr>
        <p:sp>
          <p:nvSpPr>
            <p:cNvPr id="170" name="Google Shape;170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E7A699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" name="Google Shape;171;p28"/>
            <p:cNvSpPr txBox="1"/>
            <p:nvPr/>
          </p:nvSpPr>
          <p:spPr>
            <a:xfrm>
              <a:off x="22003" y="2114666"/>
              <a:ext cx="2700349" cy="688669"/>
            </a:xfrm>
            <a:prstGeom prst="rect">
              <a:avLst/>
            </a:prstGeom>
            <a:solidFill>
              <a:srgbClr val="E7A699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Data Repositories</a:t>
              </a:r>
              <a:endParaRPr sz="1467"/>
            </a:p>
          </p:txBody>
        </p:sp>
      </p:grpSp>
      <p:grpSp>
        <p:nvGrpSpPr>
          <p:cNvPr id="172" name="Google Shape;172;p28"/>
          <p:cNvGrpSpPr/>
          <p:nvPr/>
        </p:nvGrpSpPr>
        <p:grpSpPr>
          <a:xfrm>
            <a:off x="1015313" y="4790315"/>
            <a:ext cx="2103481" cy="588589"/>
            <a:chOff x="577" y="2093240"/>
            <a:chExt cx="2743201" cy="731521"/>
          </a:xfrm>
        </p:grpSpPr>
        <p:sp>
          <p:nvSpPr>
            <p:cNvPr id="173" name="Google Shape;173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E7A699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174;p28"/>
            <p:cNvSpPr txBox="1"/>
            <p:nvPr/>
          </p:nvSpPr>
          <p:spPr>
            <a:xfrm>
              <a:off x="22003" y="2114666"/>
              <a:ext cx="2700349" cy="688669"/>
            </a:xfrm>
            <a:prstGeom prst="rect">
              <a:avLst/>
            </a:prstGeom>
            <a:solidFill>
              <a:srgbClr val="E7A699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Open Access</a:t>
              </a:r>
              <a:endParaRPr sz="1467"/>
            </a:p>
          </p:txBody>
        </p:sp>
      </p:grpSp>
      <p:grpSp>
        <p:nvGrpSpPr>
          <p:cNvPr id="175" name="Google Shape;175;p28"/>
          <p:cNvGrpSpPr/>
          <p:nvPr/>
        </p:nvGrpSpPr>
        <p:grpSpPr>
          <a:xfrm>
            <a:off x="1015880" y="4109708"/>
            <a:ext cx="2103481" cy="571307"/>
            <a:chOff x="577" y="2093240"/>
            <a:chExt cx="2743201" cy="731521"/>
          </a:xfrm>
        </p:grpSpPr>
        <p:sp>
          <p:nvSpPr>
            <p:cNvPr id="176" name="Google Shape;176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E7A699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177;p28"/>
            <p:cNvSpPr txBox="1"/>
            <p:nvPr/>
          </p:nvSpPr>
          <p:spPr>
            <a:xfrm>
              <a:off x="22003" y="2114666"/>
              <a:ext cx="2700349" cy="688669"/>
            </a:xfrm>
            <a:prstGeom prst="rect">
              <a:avLst/>
            </a:prstGeom>
            <a:solidFill>
              <a:srgbClr val="E7A699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Preprints</a:t>
              </a:r>
              <a:endParaRPr sz="1467"/>
            </a:p>
          </p:txBody>
        </p:sp>
      </p:grpSp>
      <p:grpSp>
        <p:nvGrpSpPr>
          <p:cNvPr id="178" name="Google Shape;178;p28"/>
          <p:cNvGrpSpPr/>
          <p:nvPr/>
        </p:nvGrpSpPr>
        <p:grpSpPr>
          <a:xfrm>
            <a:off x="1040319" y="2728145"/>
            <a:ext cx="2087460" cy="571307"/>
            <a:chOff x="577" y="2093240"/>
            <a:chExt cx="2743201" cy="731521"/>
          </a:xfrm>
        </p:grpSpPr>
        <p:sp>
          <p:nvSpPr>
            <p:cNvPr id="179" name="Google Shape;179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E7A699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180;p28"/>
            <p:cNvSpPr txBox="1"/>
            <p:nvPr/>
          </p:nvSpPr>
          <p:spPr>
            <a:xfrm>
              <a:off x="22003" y="2114666"/>
              <a:ext cx="2700349" cy="688669"/>
            </a:xfrm>
            <a:prstGeom prst="rect">
              <a:avLst/>
            </a:prstGeom>
            <a:solidFill>
              <a:srgbClr val="E7A699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Dynamic Documents</a:t>
              </a:r>
              <a:endParaRPr sz="1467"/>
            </a:p>
          </p:txBody>
        </p:sp>
      </p:grpSp>
      <p:sp>
        <p:nvSpPr>
          <p:cNvPr id="181" name="Google Shape;181;p28"/>
          <p:cNvSpPr txBox="1"/>
          <p:nvPr/>
        </p:nvSpPr>
        <p:spPr>
          <a:xfrm>
            <a:off x="837828" y="198952"/>
            <a:ext cx="4164705" cy="91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3F3F3F"/>
              </a:buClr>
              <a:buSzPts val="3600"/>
            </a:pPr>
            <a:r>
              <a:rPr lang="en" sz="4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RT2 Roadmap</a:t>
            </a:r>
            <a:endParaRPr sz="4800" i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9389779" y="5401088"/>
            <a:ext cx="1738228" cy="544233"/>
            <a:chOff x="577" y="2093240"/>
            <a:chExt cx="2743201" cy="731521"/>
          </a:xfrm>
        </p:grpSpPr>
        <p:sp>
          <p:nvSpPr>
            <p:cNvPr id="183" name="Google Shape;183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FBC875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184;p28"/>
            <p:cNvSpPr txBox="1"/>
            <p:nvPr/>
          </p:nvSpPr>
          <p:spPr>
            <a:xfrm>
              <a:off x="22003" y="2114666"/>
              <a:ext cx="2700349" cy="688669"/>
            </a:xfrm>
            <a:prstGeom prst="rect">
              <a:avLst/>
            </a:prstGeom>
            <a:solidFill>
              <a:srgbClr val="FBC875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Dynamic Documents</a:t>
              </a:r>
              <a:endParaRPr sz="1467"/>
            </a:p>
          </p:txBody>
        </p:sp>
      </p:grpSp>
      <p:sp>
        <p:nvSpPr>
          <p:cNvPr id="185" name="Google Shape;185;p28"/>
          <p:cNvSpPr txBox="1"/>
          <p:nvPr/>
        </p:nvSpPr>
        <p:spPr>
          <a:xfrm>
            <a:off x="4464243" y="3369979"/>
            <a:ext cx="1660995" cy="5613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" sz="1467" b="1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Publication Bias</a:t>
            </a:r>
            <a:endParaRPr sz="1467"/>
          </a:p>
        </p:txBody>
      </p:sp>
      <p:sp>
        <p:nvSpPr>
          <p:cNvPr id="186" name="Google Shape;186;p28"/>
          <p:cNvSpPr txBox="1"/>
          <p:nvPr/>
        </p:nvSpPr>
        <p:spPr>
          <a:xfrm>
            <a:off x="6379263" y="3367738"/>
            <a:ext cx="1660995" cy="5613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" sz="1467" b="1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Failure to Replicate</a:t>
            </a:r>
            <a:endParaRPr sz="1467"/>
          </a:p>
        </p:txBody>
      </p:sp>
      <p:sp>
        <p:nvSpPr>
          <p:cNvPr id="187" name="Google Shape;187;p28"/>
          <p:cNvSpPr txBox="1"/>
          <p:nvPr/>
        </p:nvSpPr>
        <p:spPr>
          <a:xfrm>
            <a:off x="5463895" y="2302198"/>
            <a:ext cx="1660995" cy="89482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" sz="1467" b="1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Researcher Degrees  of Freedom</a:t>
            </a:r>
            <a:endParaRPr sz="1467"/>
          </a:p>
          <a:p>
            <a:pPr algn="ctr">
              <a:lnSpc>
                <a:spcPct val="90000"/>
              </a:lnSpc>
              <a:spcBef>
                <a:spcPts val="533"/>
              </a:spcBef>
            </a:pPr>
            <a:r>
              <a:rPr lang="en" sz="1467" b="1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Scientific Misconduct</a:t>
            </a:r>
            <a:endParaRPr sz="1467"/>
          </a:p>
        </p:txBody>
      </p:sp>
      <p:grpSp>
        <p:nvGrpSpPr>
          <p:cNvPr id="188" name="Google Shape;188;p28"/>
          <p:cNvGrpSpPr/>
          <p:nvPr/>
        </p:nvGrpSpPr>
        <p:grpSpPr>
          <a:xfrm>
            <a:off x="1040319" y="3411819"/>
            <a:ext cx="2087459" cy="588589"/>
            <a:chOff x="577" y="2093240"/>
            <a:chExt cx="2743201" cy="731521"/>
          </a:xfrm>
        </p:grpSpPr>
        <p:sp>
          <p:nvSpPr>
            <p:cNvPr id="189" name="Google Shape;189;p28"/>
            <p:cNvSpPr/>
            <p:nvPr/>
          </p:nvSpPr>
          <p:spPr>
            <a:xfrm>
              <a:off x="577" y="2093240"/>
              <a:ext cx="2743201" cy="731521"/>
            </a:xfrm>
            <a:prstGeom prst="roundRect">
              <a:avLst>
                <a:gd name="adj" fmla="val 10000"/>
              </a:avLst>
            </a:prstGeom>
            <a:solidFill>
              <a:srgbClr val="E7A699"/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190;p28"/>
            <p:cNvSpPr txBox="1"/>
            <p:nvPr/>
          </p:nvSpPr>
          <p:spPr>
            <a:xfrm>
              <a:off x="22003" y="2114666"/>
              <a:ext cx="2700349" cy="688669"/>
            </a:xfrm>
            <a:prstGeom prst="rect">
              <a:avLst/>
            </a:prstGeom>
            <a:solidFill>
              <a:srgbClr val="E7A699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" sz="1467" b="1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Results-Blind Review / Registered Reports</a:t>
              </a:r>
              <a:endParaRPr sz="1467"/>
            </a:p>
          </p:txBody>
        </p:sp>
      </p:grpSp>
      <p:sp>
        <p:nvSpPr>
          <p:cNvPr id="191" name="Google Shape;191;p28"/>
          <p:cNvSpPr/>
          <p:nvPr/>
        </p:nvSpPr>
        <p:spPr>
          <a:xfrm>
            <a:off x="3617620" y="271722"/>
            <a:ext cx="5353541" cy="415759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4122" y="43342"/>
                </a:moveTo>
                <a:lnTo>
                  <a:pt x="14122" y="43342"/>
                </a:lnTo>
                <a:cubicBezTo>
                  <a:pt x="21731" y="24946"/>
                  <a:pt x="40993" y="13126"/>
                  <a:pt x="62034" y="13942"/>
                </a:cubicBezTo>
                <a:cubicBezTo>
                  <a:pt x="83075" y="14758"/>
                  <a:pt x="101229" y="28028"/>
                  <a:pt x="107190" y="46950"/>
                </a:cubicBezTo>
                <a:lnTo>
                  <a:pt x="117647" y="46882"/>
                </a:lnTo>
                <a:lnTo>
                  <a:pt x="105136" y="59705"/>
                </a:lnTo>
                <a:lnTo>
                  <a:pt x="87920" y="47076"/>
                </a:lnTo>
                <a:lnTo>
                  <a:pt x="98242" y="47009"/>
                </a:lnTo>
                <a:lnTo>
                  <a:pt x="98242" y="47009"/>
                </a:lnTo>
                <a:cubicBezTo>
                  <a:pt x="92141" y="33497"/>
                  <a:pt x="77203" y="24545"/>
                  <a:pt x="60475" y="24377"/>
                </a:cubicBezTo>
                <a:cubicBezTo>
                  <a:pt x="43748" y="24209"/>
                  <a:pt x="28574" y="32859"/>
                  <a:pt x="22115" y="46244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/>
          <p:cNvSpPr/>
          <p:nvPr/>
        </p:nvSpPr>
        <p:spPr>
          <a:xfrm rot="7521043">
            <a:off x="4717150" y="1947531"/>
            <a:ext cx="4976412" cy="373886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689" y="46285"/>
                </a:moveTo>
                <a:lnTo>
                  <a:pt x="12689" y="46285"/>
                </a:lnTo>
                <a:cubicBezTo>
                  <a:pt x="19151" y="26996"/>
                  <a:pt x="38362" y="13869"/>
                  <a:pt x="60081" y="13903"/>
                </a:cubicBezTo>
                <a:cubicBezTo>
                  <a:pt x="81800" y="13936"/>
                  <a:pt x="100965" y="27121"/>
                  <a:pt x="107359" y="46430"/>
                </a:cubicBezTo>
                <a:lnTo>
                  <a:pt x="117422" y="46362"/>
                </a:lnTo>
                <a:lnTo>
                  <a:pt x="105619" y="59691"/>
                </a:lnTo>
                <a:lnTo>
                  <a:pt x="88664" y="46556"/>
                </a:lnTo>
                <a:lnTo>
                  <a:pt x="98572" y="46489"/>
                </a:lnTo>
                <a:lnTo>
                  <a:pt x="98572" y="46489"/>
                </a:lnTo>
                <a:cubicBezTo>
                  <a:pt x="91978" y="32739"/>
                  <a:pt x="76089" y="23932"/>
                  <a:pt x="58709" y="24392"/>
                </a:cubicBezTo>
                <a:cubicBezTo>
                  <a:pt x="41329" y="24852"/>
                  <a:pt x="26109" y="34484"/>
                  <a:pt x="20523" y="48556"/>
                </a:cubicBezTo>
                <a:close/>
              </a:path>
            </a:pathLst>
          </a:custGeom>
          <a:solidFill>
            <a:schemeClr val="accent4"/>
          </a:solidFill>
          <a:ln w="12700" cap="flat" cmpd="sng">
            <a:solidFill>
              <a:srgbClr val="7F6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/>
          <p:nvPr/>
        </p:nvSpPr>
        <p:spPr>
          <a:xfrm rot="-7263576">
            <a:off x="2822573" y="2009223"/>
            <a:ext cx="4944337" cy="3603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5382" y="39411"/>
                </a:moveTo>
                <a:lnTo>
                  <a:pt x="15382" y="39411"/>
                </a:lnTo>
                <a:cubicBezTo>
                  <a:pt x="24441" y="22636"/>
                  <a:pt x="43590" y="12604"/>
                  <a:pt x="63814" y="14038"/>
                </a:cubicBezTo>
                <a:cubicBezTo>
                  <a:pt x="84038" y="15472"/>
                  <a:pt x="101307" y="28085"/>
                  <a:pt x="107493" y="45942"/>
                </a:cubicBezTo>
                <a:lnTo>
                  <a:pt x="117200" y="45874"/>
                </a:lnTo>
                <a:lnTo>
                  <a:pt x="106051" y="59679"/>
                </a:lnTo>
                <a:lnTo>
                  <a:pt x="89307" y="46068"/>
                </a:lnTo>
                <a:lnTo>
                  <a:pt x="98840" y="46002"/>
                </a:lnTo>
                <a:lnTo>
                  <a:pt x="98840" y="46002"/>
                </a:lnTo>
                <a:cubicBezTo>
                  <a:pt x="92485" y="33458"/>
                  <a:pt x="78197" y="25077"/>
                  <a:pt x="62043" y="24417"/>
                </a:cubicBezTo>
                <a:cubicBezTo>
                  <a:pt x="45890" y="23757"/>
                  <a:pt x="30708" y="30935"/>
                  <a:pt x="22946" y="42901"/>
                </a:cubicBezTo>
                <a:close/>
              </a:path>
            </a:pathLst>
          </a:custGeom>
          <a:solidFill>
            <a:srgbClr val="D05138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416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AC29-60B6-0443-A1AE-2146DB8D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new [feature] branch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085A6D-6C60-7649-915A-6801F1ECA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914059"/>
            <a:ext cx="7488237" cy="469333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A2ADC-31DE-C046-BE05-791264085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On your local machine, use the Git Flow </a:t>
            </a:r>
            <a:r>
              <a:rPr lang="en-US" dirty="0" err="1"/>
              <a:t>popout</a:t>
            </a:r>
            <a:r>
              <a:rPr lang="en-US" dirty="0"/>
              <a:t> to start a new feature. Call it [</a:t>
            </a:r>
            <a:r>
              <a:rPr lang="en-US" i="1" dirty="0"/>
              <a:t>xx</a:t>
            </a:r>
            <a:r>
              <a:rPr lang="en-US" dirty="0"/>
              <a:t>-new-file] where </a:t>
            </a:r>
            <a:r>
              <a:rPr lang="en-US" i="1" dirty="0"/>
              <a:t>xx</a:t>
            </a:r>
            <a:r>
              <a:rPr lang="en-US" dirty="0"/>
              <a:t> is your initials.</a:t>
            </a:r>
          </a:p>
          <a:p>
            <a:endParaRPr lang="en-US" dirty="0"/>
          </a:p>
          <a:p>
            <a:r>
              <a:rPr lang="en-US" dirty="0"/>
              <a:t>[feature] branch names should be single-person and single-purpose: the name is a great place to be clear about those.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E1BFFFB-4474-3642-87D3-CF16DD03575A}"/>
              </a:ext>
            </a:extLst>
          </p:cNvPr>
          <p:cNvSpPr/>
          <p:nvPr/>
        </p:nvSpPr>
        <p:spPr>
          <a:xfrm rot="8914213" flipV="1">
            <a:off x="5504983" y="3032124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485E-B74A-FE43-823C-5D4F9EC8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some kind of file </a:t>
            </a:r>
            <a:r>
              <a:rPr lang="en-US" u="sng" dirty="0"/>
              <a:t>locally</a:t>
            </a:r>
            <a:r>
              <a:rPr lang="en-US" dirty="0"/>
              <a:t> (xx-file initials)</a:t>
            </a:r>
            <a:endParaRPr lang="en-US" u="sng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8353FE4-8944-F74A-939E-F8F9AA4D49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53" y="1600200"/>
            <a:ext cx="4901893" cy="4703763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F3DDB90-6B44-8143-AD40-A9559132C4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67" y="1600200"/>
            <a:ext cx="4746665" cy="4702985"/>
          </a:xfr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81EF04-2DC7-3E4E-A504-BBBA42D5EE73}"/>
              </a:ext>
            </a:extLst>
          </p:cNvPr>
          <p:cNvCxnSpPr>
            <a:cxnSpLocks/>
          </p:cNvCxnSpPr>
          <p:nvPr/>
        </p:nvCxnSpPr>
        <p:spPr>
          <a:xfrm>
            <a:off x="5181600" y="2514600"/>
            <a:ext cx="426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129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FF85-4E35-DF44-80D9-59C0A31C6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39" y="228598"/>
            <a:ext cx="4033561" cy="1295401"/>
          </a:xfrm>
        </p:spPr>
        <p:txBody>
          <a:bodyPr>
            <a:normAutofit fontScale="90000"/>
          </a:bodyPr>
          <a:lstStyle/>
          <a:p>
            <a:r>
              <a:rPr lang="en-US" dirty="0"/>
              <a:t>Git notes changes as “work in progress”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EAF618F-273F-874F-832C-AE9CE74E6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732785"/>
            <a:ext cx="7488238" cy="505587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7FFCE4-2EB4-A640-AFA8-C6D4D1360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“Stage” your changes to add them to the queue to be committed.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“Name” your changes informatively – a short sentence will do nicely.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“Commit” your changes to add them to the version history.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“Push” your changes to sync the remote (GitHub) repository with your local copy.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AE320B3E-6D3B-F94A-92D1-C0B696733E60}"/>
              </a:ext>
            </a:extLst>
          </p:cNvPr>
          <p:cNvSpPr/>
          <p:nvPr/>
        </p:nvSpPr>
        <p:spPr>
          <a:xfrm rot="8914213" flipV="1">
            <a:off x="7867183" y="4270553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84CCB5B5-48DD-D44C-A410-2F9018780650}"/>
              </a:ext>
            </a:extLst>
          </p:cNvPr>
          <p:cNvSpPr/>
          <p:nvPr/>
        </p:nvSpPr>
        <p:spPr>
          <a:xfrm rot="8914213" flipV="1">
            <a:off x="9695983" y="2229073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6E76F6F7-8C0A-2543-BEBB-ED2B1E5E5E24}"/>
              </a:ext>
            </a:extLst>
          </p:cNvPr>
          <p:cNvSpPr/>
          <p:nvPr/>
        </p:nvSpPr>
        <p:spPr>
          <a:xfrm rot="8914213" flipV="1">
            <a:off x="7943385" y="5124674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9D9EBB52-D405-6148-99CD-17EC3B92D56F}"/>
              </a:ext>
            </a:extLst>
          </p:cNvPr>
          <p:cNvSpPr/>
          <p:nvPr/>
        </p:nvSpPr>
        <p:spPr>
          <a:xfrm rot="12109275" flipV="1">
            <a:off x="7315201" y="647698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1980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5631-9752-5041-9CA8-C07B41A8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a pull request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C9423E-16DC-6449-93F2-699889691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80661"/>
            <a:ext cx="7488238" cy="556012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7E651-5976-B444-9DC2-28D8C6C9A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can be done by using the context menu from the feature branch under the “remote/origin” header – because this is a GitHub operation, not a Git operation</a:t>
            </a:r>
          </a:p>
          <a:p>
            <a:endParaRPr lang="en-US" dirty="0"/>
          </a:p>
          <a:p>
            <a:r>
              <a:rPr lang="en-US" dirty="0"/>
              <a:t>You can also drag-and-drop the feature branch onto “origin/develop”.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BEA822-23AA-ED4B-A286-E71FB333D8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657600"/>
            <a:ext cx="2311400" cy="15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93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2099-3660-9A48-A342-FE5A40CE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target </a:t>
            </a:r>
            <a:r>
              <a:rPr lang="en-US" i="1" dirty="0"/>
              <a:t>develop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FFA7E7-0CFE-FF4D-B52E-91673B381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480661"/>
            <a:ext cx="7488238" cy="556012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67E7B-3F9B-044E-B57E-4C64DEA9D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Next, as the administrator, I’ll resolve these on GitHub.</a:t>
            </a:r>
          </a:p>
          <a:p>
            <a:endParaRPr lang="en-US" dirty="0"/>
          </a:p>
          <a:p>
            <a:r>
              <a:rPr lang="en-US" dirty="0"/>
              <a:t>Once the branch is pushed and </a:t>
            </a:r>
            <a:r>
              <a:rPr lang="en-US" dirty="0" err="1"/>
              <a:t>PRed</a:t>
            </a:r>
            <a:r>
              <a:rPr lang="en-US" dirty="0"/>
              <a:t>, you can delete the branch locally.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136DD87C-9765-5140-8442-233FED532D32}"/>
              </a:ext>
            </a:extLst>
          </p:cNvPr>
          <p:cNvSpPr/>
          <p:nvPr/>
        </p:nvSpPr>
        <p:spPr>
          <a:xfrm rot="8914213" flipV="1">
            <a:off x="6571784" y="2762472"/>
            <a:ext cx="1371600" cy="45720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84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598E-06E6-9741-9A69-F756F38E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39" y="228598"/>
            <a:ext cx="4109761" cy="1295401"/>
          </a:xfrm>
        </p:spPr>
        <p:txBody>
          <a:bodyPr>
            <a:normAutofit fontScale="90000"/>
          </a:bodyPr>
          <a:lstStyle/>
          <a:p>
            <a:r>
              <a:rPr lang="en-US" dirty="0"/>
              <a:t>Merging consolidates changes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E40ACE-EDC4-884C-AA02-EE4DFD2FD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68" y="228600"/>
            <a:ext cx="6553302" cy="60642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8AA81-ED8C-F44F-8A63-000DF6EAF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438" y="1600200"/>
            <a:ext cx="3881161" cy="50292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the local working directory, you will now see that </a:t>
            </a:r>
            <a:r>
              <a:rPr lang="en-US" i="1" dirty="0"/>
              <a:t>both</a:t>
            </a:r>
            <a:r>
              <a:rPr lang="en-US" dirty="0"/>
              <a:t> files now exist in the same commit, “Merge pull request #1 from </a:t>
            </a:r>
            <a:r>
              <a:rPr lang="en-US" dirty="0" err="1"/>
              <a:t>bbdaniels</a:t>
            </a:r>
            <a:r>
              <a:rPr lang="en-US" dirty="0"/>
              <a:t>/feature/…”, on the </a:t>
            </a:r>
            <a:r>
              <a:rPr lang="en-US" i="1" dirty="0"/>
              <a:t>develop</a:t>
            </a:r>
            <a:r>
              <a:rPr lang="en-US" dirty="0"/>
              <a:t> branch.</a:t>
            </a:r>
          </a:p>
          <a:p>
            <a:endParaRPr lang="en-US" dirty="0"/>
          </a:p>
          <a:p>
            <a:r>
              <a:rPr lang="en-US" dirty="0"/>
              <a:t>Then I will merge these to </a:t>
            </a:r>
            <a:r>
              <a:rPr lang="en-US" i="1" dirty="0"/>
              <a:t>master</a:t>
            </a:r>
            <a:r>
              <a:rPr lang="en-US" dirty="0"/>
              <a:t> so that all those changes are only reflected in a single </a:t>
            </a:r>
            <a:r>
              <a:rPr lang="en-US" i="1" dirty="0"/>
              <a:t>master</a:t>
            </a:r>
            <a:r>
              <a:rPr lang="en-US" dirty="0"/>
              <a:t> commit: a new version!</a:t>
            </a:r>
          </a:p>
          <a:p>
            <a:endParaRPr lang="en-US" dirty="0"/>
          </a:p>
          <a:p>
            <a:r>
              <a:rPr lang="en-US" dirty="0"/>
              <a:t>If people made </a:t>
            </a:r>
            <a:r>
              <a:rPr lang="en-US" i="1" dirty="0"/>
              <a:t>conflicting</a:t>
            </a:r>
            <a:r>
              <a:rPr lang="en-US" dirty="0"/>
              <a:t> changes to the same files, this process also gives you a chance to resolve those, and this and other workflows will be covered in a later session.</a:t>
            </a:r>
          </a:p>
          <a:p>
            <a:endParaRPr lang="en-US" dirty="0"/>
          </a:p>
          <a:p>
            <a:r>
              <a:rPr lang="en-US" dirty="0"/>
              <a:t>That’s all for now!</a:t>
            </a:r>
          </a:p>
        </p:txBody>
      </p:sp>
    </p:spTree>
    <p:extLst>
      <p:ext uri="{BB962C8B-B14F-4D97-AF65-F5344CB8AC3E}">
        <p14:creationId xmlns:p14="http://schemas.microsoft.com/office/powerpoint/2010/main" val="3997266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20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E632-C815-DB4E-B633-A8FBFB9E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39" y="228598"/>
            <a:ext cx="4338361" cy="129540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REVIEW:</a:t>
            </a:r>
            <a:br>
              <a:rPr lang="en-US" dirty="0"/>
            </a:br>
            <a:r>
              <a:rPr lang="en-US" dirty="0"/>
              <a:t>What is Git/GitHub?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7F64-7F0F-2A4C-A030-4BFA83525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Git is not GitHub.</a:t>
            </a:r>
          </a:p>
          <a:p>
            <a:r>
              <a:rPr lang="en-US" dirty="0"/>
              <a:t>Second, GitHub is not Git. </a:t>
            </a:r>
          </a:p>
          <a:p>
            <a:endParaRPr lang="en-US" dirty="0"/>
          </a:p>
          <a:p>
            <a:r>
              <a:rPr lang="en-US" dirty="0"/>
              <a:t>Git is a </a:t>
            </a:r>
            <a:r>
              <a:rPr lang="en-US" b="1" dirty="0"/>
              <a:t>version control software</a:t>
            </a:r>
            <a:r>
              <a:rPr lang="en-US" dirty="0"/>
              <a:t>. It organizes </a:t>
            </a:r>
            <a:r>
              <a:rPr lang="en-US" i="1" dirty="0"/>
              <a:t>versions</a:t>
            </a:r>
            <a:r>
              <a:rPr lang="en-US" dirty="0"/>
              <a:t> of every file in a project in an orderly way.</a:t>
            </a:r>
          </a:p>
          <a:p>
            <a:endParaRPr lang="en-US" dirty="0"/>
          </a:p>
          <a:p>
            <a:r>
              <a:rPr lang="en-US" dirty="0"/>
              <a:t>GitHub is a “</a:t>
            </a:r>
            <a:r>
              <a:rPr lang="en-US" b="1" dirty="0"/>
              <a:t>development platform</a:t>
            </a:r>
            <a:r>
              <a:rPr lang="en-US" dirty="0"/>
              <a:t>”. It manages </a:t>
            </a:r>
            <a:r>
              <a:rPr lang="en-US" i="1" dirty="0"/>
              <a:t>contributions </a:t>
            </a:r>
            <a:r>
              <a:rPr lang="en-US" dirty="0"/>
              <a:t>to projects</a:t>
            </a:r>
            <a:r>
              <a:rPr lang="en-US" b="1" dirty="0"/>
              <a:t> </a:t>
            </a:r>
            <a:r>
              <a:rPr lang="en-US" dirty="0"/>
              <a:t>in an orderly way.</a:t>
            </a:r>
          </a:p>
          <a:p>
            <a:endParaRPr lang="en-US" dirty="0"/>
          </a:p>
          <a:p>
            <a:r>
              <a:rPr lang="en-US" dirty="0"/>
              <a:t>Together, Git and GitHub allow you to avoid the “</a:t>
            </a:r>
            <a:r>
              <a:rPr lang="en-US" dirty="0" err="1"/>
              <a:t>FINAL”.doc</a:t>
            </a:r>
            <a:r>
              <a:rPr lang="en-US" dirty="0"/>
              <a:t> problem.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EDE845-74DE-7646-992B-2CF9C7047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30200"/>
            <a:ext cx="4648200" cy="619760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03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0315-AF0B-F548-917F-A3541078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Git: </a:t>
            </a:r>
            <a:br>
              <a:rPr lang="en-US" dirty="0"/>
            </a:br>
            <a:r>
              <a:rPr lang="en-US" dirty="0"/>
              <a:t>The basics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048B3B-D4FE-9D48-ADF3-87D9D4B4C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29" y="571500"/>
            <a:ext cx="8172243" cy="5715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6FCA0-79AC-6B48-80FE-4D6A28E46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438" y="1600200"/>
            <a:ext cx="3881161" cy="5257800"/>
          </a:xfrm>
        </p:spPr>
        <p:txBody>
          <a:bodyPr>
            <a:normAutofit/>
          </a:bodyPr>
          <a:lstStyle/>
          <a:p>
            <a:r>
              <a:rPr lang="en-US" dirty="0"/>
              <a:t>Git is a </a:t>
            </a:r>
            <a:r>
              <a:rPr lang="en-US" u="sng" dirty="0"/>
              <a:t>software</a:t>
            </a:r>
            <a:r>
              <a:rPr lang="en-US" dirty="0"/>
              <a:t> that runs on your computer. It stores “version histories” of your files in a way that is really useful, but that you mainly don’t need to understand.</a:t>
            </a:r>
          </a:p>
          <a:p>
            <a:endParaRPr lang="en-US" dirty="0"/>
          </a:p>
          <a:p>
            <a:r>
              <a:rPr lang="en-US" dirty="0"/>
              <a:t>The complete history of a project is called a “repository”. A repository can be viewed in a desktop “client”, such as </a:t>
            </a:r>
            <a:r>
              <a:rPr lang="en-US" dirty="0">
                <a:hlinkClick r:id="rId3"/>
              </a:rPr>
              <a:t>GitKraken</a:t>
            </a:r>
            <a:r>
              <a:rPr lang="en-US" dirty="0"/>
              <a:t>, shown here.</a:t>
            </a:r>
          </a:p>
          <a:p>
            <a:endParaRPr lang="en-US" dirty="0"/>
          </a:p>
          <a:p>
            <a:r>
              <a:rPr lang="en-US" dirty="0"/>
              <a:t>A very simple repository would look much like this one: it has a series of versions called </a:t>
            </a:r>
            <a:r>
              <a:rPr lang="en-US" i="1" dirty="0"/>
              <a:t>commits</a:t>
            </a:r>
            <a:r>
              <a:rPr lang="en-US" dirty="0"/>
              <a:t> that make up its history. Each commit is a record of the changes between itself and the previous commit.</a:t>
            </a:r>
          </a:p>
        </p:txBody>
      </p:sp>
    </p:spTree>
    <p:extLst>
      <p:ext uri="{BB962C8B-B14F-4D97-AF65-F5344CB8AC3E}">
        <p14:creationId xmlns:p14="http://schemas.microsoft.com/office/powerpoint/2010/main" val="282335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0315-AF0B-F548-917F-A35410781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GitHub: </a:t>
            </a:r>
            <a:br>
              <a:rPr lang="en-US" dirty="0"/>
            </a:br>
            <a:r>
              <a:rPr lang="en-US" dirty="0"/>
              <a:t>The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6FCA0-79AC-6B48-80FE-4D6A28E46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438" y="1600200"/>
            <a:ext cx="3881161" cy="5257800"/>
          </a:xfrm>
        </p:spPr>
        <p:txBody>
          <a:bodyPr>
            <a:normAutofit/>
          </a:bodyPr>
          <a:lstStyle/>
          <a:p>
            <a:r>
              <a:rPr lang="en-US" dirty="0"/>
              <a:t>GitHub is a </a:t>
            </a:r>
            <a:r>
              <a:rPr lang="en-US" u="sng" dirty="0"/>
              <a:t>website</a:t>
            </a:r>
            <a:r>
              <a:rPr lang="en-US" dirty="0"/>
              <a:t> that you can use to manage collaboration with other people.</a:t>
            </a:r>
          </a:p>
          <a:p>
            <a:endParaRPr lang="en-US" dirty="0"/>
          </a:p>
          <a:p>
            <a:r>
              <a:rPr lang="en-US" dirty="0"/>
              <a:t>This has two main forms: first, managing and tracking tasks (known generally as “issues”), and second, allowing people to submit new materials to the repository. </a:t>
            </a:r>
          </a:p>
          <a:p>
            <a:endParaRPr lang="en-US" dirty="0"/>
          </a:p>
          <a:p>
            <a:r>
              <a:rPr lang="en-US" dirty="0"/>
              <a:t>A very simple issue looks like this one: A problem is posed, and after some discussion a solution is submitted as a “pull request” to the repository.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38872D-F0EE-3E45-AC38-33890068E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61" y="800100"/>
            <a:ext cx="8309439" cy="5257800"/>
          </a:xfrm>
        </p:spPr>
      </p:pic>
    </p:spTree>
    <p:extLst>
      <p:ext uri="{BB962C8B-B14F-4D97-AF65-F5344CB8AC3E}">
        <p14:creationId xmlns:p14="http://schemas.microsoft.com/office/powerpoint/2010/main" val="151769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A719-3783-9F41-8C6F-E1099AF4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Git &amp; GitHub:</a:t>
            </a:r>
            <a:br>
              <a:rPr lang="en-US" dirty="0"/>
            </a:br>
            <a:r>
              <a:rPr lang="en-US" dirty="0"/>
              <a:t>The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5D999-F90A-144D-B6E2-FDC32CE97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7438" y="1600200"/>
            <a:ext cx="3881161" cy="5257800"/>
          </a:xfrm>
        </p:spPr>
        <p:txBody>
          <a:bodyPr>
            <a:normAutofit/>
          </a:bodyPr>
          <a:lstStyle/>
          <a:p>
            <a:r>
              <a:rPr lang="en-US" dirty="0"/>
              <a:t>Mastering Git with GitHub gives you an awesome tool for managing your own team’s workflow, as well as for making and releasing big projects. </a:t>
            </a:r>
          </a:p>
          <a:p>
            <a:endParaRPr lang="en-US" dirty="0"/>
          </a:p>
          <a:p>
            <a:r>
              <a:rPr lang="en-US" dirty="0"/>
              <a:t>Having both your data, code, and </a:t>
            </a:r>
            <a:r>
              <a:rPr lang="en-US" i="1" dirty="0"/>
              <a:t>code history</a:t>
            </a:r>
            <a:r>
              <a:rPr lang="en-US" dirty="0"/>
              <a:t> available for all authors and the public makes an incredibly useful tool as a product of your work.</a:t>
            </a:r>
          </a:p>
          <a:p>
            <a:endParaRPr lang="en-US" dirty="0"/>
          </a:p>
          <a:p>
            <a:r>
              <a:rPr lang="en-US" dirty="0"/>
              <a:t>Plus, Git protects all your files much better than other software.</a:t>
            </a:r>
          </a:p>
          <a:p>
            <a:endParaRPr lang="en-US" dirty="0"/>
          </a:p>
          <a:p>
            <a:r>
              <a:rPr lang="en-US" dirty="0"/>
              <a:t>(Shown here: The World Bank Atlas of Sustainable Development Goals.)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19CC74-7E8E-0C44-B1E4-D2DA2CBDB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98" y="-51181"/>
            <a:ext cx="6324600" cy="690918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F8EF1B-C577-0F41-94B8-16412F343E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590800"/>
            <a:ext cx="2844982" cy="4038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16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F835C-6D7C-8E43-88D1-3D5EB4A7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The files are not the repository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58AF9F-35EF-E945-9C41-DB53A0521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54" y="228600"/>
            <a:ext cx="6271929" cy="60642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61A99-9134-D14C-A1C9-21CFFDF1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Your Git repositories will probably mainly be used to manage a lot of files. But it is important to remember that although the terms are often used semi-interchangeably, the “repository” is </a:t>
            </a:r>
            <a:r>
              <a:rPr lang="en-US" i="1" dirty="0"/>
              <a:t>not </a:t>
            </a:r>
            <a:r>
              <a:rPr lang="en-US" dirty="0"/>
              <a:t>the files themselves.</a:t>
            </a:r>
          </a:p>
          <a:p>
            <a:endParaRPr lang="en-US" dirty="0"/>
          </a:p>
          <a:p>
            <a:r>
              <a:rPr lang="en-US" dirty="0"/>
              <a:t>The files live in what we will call the “working directory” – the project folder (“directory”) where you are working.</a:t>
            </a:r>
          </a:p>
          <a:p>
            <a:endParaRPr lang="en-US" dirty="0"/>
          </a:p>
          <a:p>
            <a:r>
              <a:rPr lang="en-US" dirty="0"/>
              <a:t>A Git repository manages the contents of the working directory.</a:t>
            </a: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A9F84E15-B02D-B948-8BA2-58EC7BB878AF}"/>
              </a:ext>
            </a:extLst>
          </p:cNvPr>
          <p:cNvSpPr/>
          <p:nvPr/>
        </p:nvSpPr>
        <p:spPr>
          <a:xfrm>
            <a:off x="5344318" y="196119"/>
            <a:ext cx="5791200" cy="5791200"/>
          </a:xfrm>
          <a:prstGeom prst="noSmoking">
            <a:avLst>
              <a:gd name="adj" fmla="val 35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23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61AB-31A4-3241-BE27-6278D007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u="sng" dirty="0"/>
              <a:t>is</a:t>
            </a:r>
            <a:r>
              <a:rPr lang="en-US" dirty="0"/>
              <a:t> the repository then?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F9B45B-8C4A-7346-B5A4-054534F0E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11607"/>
            <a:ext cx="7488238" cy="54982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C2FEF-D12E-6541-BEA9-2B1B5D03C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i="1" dirty="0"/>
              <a:t>really </a:t>
            </a:r>
            <a:r>
              <a:rPr lang="en-US" dirty="0"/>
              <a:t>don’t need to remember this, but:</a:t>
            </a:r>
          </a:p>
          <a:p>
            <a:endParaRPr lang="en-US" dirty="0"/>
          </a:p>
          <a:p>
            <a:r>
              <a:rPr lang="en-US" dirty="0"/>
              <a:t>The Git repository is a bunch of hidden files </a:t>
            </a:r>
            <a:r>
              <a:rPr lang="en-US" i="1" dirty="0"/>
              <a:t>inside</a:t>
            </a:r>
            <a:r>
              <a:rPr lang="en-US" dirty="0"/>
              <a:t> the working directory. This is where the magic happens.</a:t>
            </a:r>
          </a:p>
          <a:p>
            <a:endParaRPr lang="en-US" dirty="0"/>
          </a:p>
          <a:p>
            <a:r>
              <a:rPr lang="en-US" dirty="0"/>
              <a:t>It’s hidden because you </a:t>
            </a:r>
            <a:r>
              <a:rPr lang="en-US" u="sng" dirty="0"/>
              <a:t>never</a:t>
            </a:r>
            <a:r>
              <a:rPr lang="en-US" dirty="0"/>
              <a:t> need to touch these. NEVER.</a:t>
            </a:r>
          </a:p>
          <a:p>
            <a:endParaRPr lang="en-US" dirty="0"/>
          </a:p>
          <a:p>
            <a:r>
              <a:rPr lang="en-US" dirty="0"/>
              <a:t>Just pretend this doesn’t exist – everything important happens entirely inside your Git client. </a:t>
            </a:r>
          </a:p>
        </p:txBody>
      </p:sp>
    </p:spTree>
    <p:extLst>
      <p:ext uri="{BB962C8B-B14F-4D97-AF65-F5344CB8AC3E}">
        <p14:creationId xmlns:p14="http://schemas.microsoft.com/office/powerpoint/2010/main" val="241253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7968</TotalTime>
  <Words>1950</Words>
  <Application>Microsoft Macintosh PowerPoint</Application>
  <PresentationFormat>Widescreen</PresentationFormat>
  <Paragraphs>194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Helvetica</vt:lpstr>
      <vt:lpstr>Office Theme</vt:lpstr>
      <vt:lpstr>Version Control with GitKraken and GitHub (Advanced)  Part 2: Using Git Flow to Collaborate</vt:lpstr>
      <vt:lpstr>Benjamin Daniels, DIME Analytics (WBG):  I work supporting research reproducibility and best practices for the DIME portfolio.</vt:lpstr>
      <vt:lpstr>PowerPoint Presentation</vt:lpstr>
      <vt:lpstr>REVIEW: What is Git/GitHub?</vt:lpstr>
      <vt:lpstr>Git:  The basics</vt:lpstr>
      <vt:lpstr>GitHub:  The basics</vt:lpstr>
      <vt:lpstr>Git &amp; GitHub: The basics</vt:lpstr>
      <vt:lpstr>The files are not the repository</vt:lpstr>
      <vt:lpstr>What is the repository then?</vt:lpstr>
      <vt:lpstr>So how does it work?  Part 1: Review commits and branches</vt:lpstr>
      <vt:lpstr>Git creates commits</vt:lpstr>
      <vt:lpstr>Commits name past versions</vt:lpstr>
      <vt:lpstr>Git creates branches</vt:lpstr>
      <vt:lpstr>Branches name current versions</vt:lpstr>
      <vt:lpstr>How is that better than Dropbox?</vt:lpstr>
      <vt:lpstr>How is that better than Dropbox?</vt:lpstr>
      <vt:lpstr>This can get complicated.</vt:lpstr>
      <vt:lpstr>So how does it work?  Part 2: Organize your commits and branches</vt:lpstr>
      <vt:lpstr>Git Flow organizes your commits and branches</vt:lpstr>
      <vt:lpstr>Core structure of Git Flow workflow</vt:lpstr>
      <vt:lpstr>Two “protected” branches</vt:lpstr>
      <vt:lpstr>Benefits of Git Flow</vt:lpstr>
      <vt:lpstr>Using Git Flow with GitKraken</vt:lpstr>
      <vt:lpstr>Clone the git-flow-demo repo locally</vt:lpstr>
      <vt:lpstr>Clone the repo with your desktop client</vt:lpstr>
      <vt:lpstr>Clone the repo with your desktop client</vt:lpstr>
      <vt:lpstr>Initialize Git Flow in “Preferences”</vt:lpstr>
      <vt:lpstr>Checkout “develop”</vt:lpstr>
      <vt:lpstr>Start a new [feature] branch</vt:lpstr>
      <vt:lpstr>Start a new [feature] branch</vt:lpstr>
      <vt:lpstr>Add some kind of file locally (xx-file initials)</vt:lpstr>
      <vt:lpstr>Git notes changes as “work in progress”</vt:lpstr>
      <vt:lpstr>Start a pull request</vt:lpstr>
      <vt:lpstr>Make sure you target develop</vt:lpstr>
      <vt:lpstr>Merging consolidates changes</vt:lpstr>
      <vt:lpstr>Thank you!</vt:lpstr>
    </vt:vector>
  </TitlesOfParts>
  <Company>The World Bank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Sherlene Chatterji</dc:creator>
  <cp:lastModifiedBy>Benjamin B. Daniels</cp:lastModifiedBy>
  <cp:revision>384</cp:revision>
  <cp:lastPrinted>2019-01-28T22:08:07Z</cp:lastPrinted>
  <dcterms:created xsi:type="dcterms:W3CDTF">2014-11-14T20:07:23Z</dcterms:created>
  <dcterms:modified xsi:type="dcterms:W3CDTF">2019-09-05T18:57:39Z</dcterms:modified>
</cp:coreProperties>
</file>